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48218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8cffe80009c0ce0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21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7ae3ea0c?pid=13811018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7_BD.13_1#088f998d9?pid=e7ae3ea0c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8_BD.14_1#fa659f819?pid=088f998d9&amp;color=0,0,0&amp;vtp=1&amp;bbb=1&amp;hb=1"/>
          <p:cNvSpPr/>
          <p:nvPr/>
        </p:nvSpPr>
        <p:spPr>
          <a:xfrm>
            <a:off x="612648" y="1782318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电源是通过静电力做功把其他形式的能转化为电势能的装置。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8_AN.15_1#fa659f819.bracket?pid=088f998d9&amp;color=0,0,0&amp;vpa=11&amp;vtp=1"/>
          <p:cNvSpPr/>
          <p:nvPr/>
        </p:nvSpPr>
        <p:spPr>
          <a:xfrm>
            <a:off x="1664367" y="2416683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6" name="QT_8_AS.16_1#fa659f819?pid=088f998d9&amp;color=0,0,0&amp;vtp=1&amp;bbb=1"/>
          <p:cNvSpPr/>
          <p:nvPr/>
        </p:nvSpPr>
        <p:spPr>
          <a:xfrm>
            <a:off x="612648" y="3056128"/>
            <a:ext cx="1125537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电源是通过非静电力做功把其他形式的能转化为电势能的装置。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QT_8_BD.17_1#6da601fcb?pid=088f998d9&amp;color=0,0,0&amp;vtp=1&amp;bbb=1&amp;hb=1"/>
              <p:cNvSpPr/>
              <p:nvPr/>
            </p:nvSpPr>
            <p:spPr>
              <a:xfrm>
                <a:off x="612648" y="3612515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电动势在数值上等于非静电力把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的正电荷在电源内从负极移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送到正极所做的功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	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7" name="QT_8_BD.17_1#6da601fcb?pid=088f998d9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12515"/>
                <a:ext cx="10963656" cy="1201357"/>
              </a:xfrm>
              <a:prstGeom prst="rect">
                <a:avLst/>
              </a:prstGeom>
              <a:blipFill>
                <a:blip r:embed="rId3"/>
                <a:stretch>
                  <a:fillRect l="-2002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QT_8_AN.18_1#6da601fcb.bracket?pid=088f998d9&amp;color=0,0,0&amp;vpa=12&amp;vtp=1"/>
          <p:cNvSpPr/>
          <p:nvPr/>
        </p:nvSpPr>
        <p:spPr>
          <a:xfrm>
            <a:off x="4483766" y="4246880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9" name="QT_8_BD.19_1#1b50a4261?pid=088f998d9&amp;color=0,0,0&amp;vtp=1&amp;bbb=1"/>
          <p:cNvSpPr/>
          <p:nvPr/>
        </p:nvSpPr>
        <p:spPr>
          <a:xfrm>
            <a:off x="612648" y="489127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把同一电源接在不同的电路中，电源的电动势不变。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10" name="QT_8_AN.20_1#1b50a4261.bracket?pid=088f998d9&amp;color=0,0,0&amp;vpa=13&amp;vtp=1"/>
          <p:cNvSpPr/>
          <p:nvPr/>
        </p:nvSpPr>
        <p:spPr>
          <a:xfrm>
            <a:off x="9970167" y="487794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21_1#0f50fed7a?pid=e7ae3ea0c&amp;color=0,0,0&amp;vtp=1&amp;bt=1&amp;bbb=1"/>
              <p:cNvSpPr/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对于不同型号的干电池，其电动势一般都为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，这说明了什么？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7_BD.21_1#0f50fed7a?pid=e7ae3ea0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blipFill>
                <a:blip r:embed="rId3"/>
                <a:stretch>
                  <a:fillRect l="-2002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22_1#0f50fed7a?pid=e7ae3ea0c&amp;color=0,0,0&amp;vtp=1&amp;bbb=1&amp;hb=1"/>
              <p:cNvSpPr/>
              <p:nvPr/>
            </p:nvSpPr>
            <p:spPr>
              <a:xfrm>
                <a:off x="612648" y="1047374"/>
                <a:ext cx="10963656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说明不同型号的干电池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，把其他形式的能转化为电势能的本领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相同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。在电池内非静电力把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C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的正电荷从干电池的负极移到正极所做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的功都是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J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AN.22_1#0f50fed7a?pid=e7ae3ea0c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47374"/>
                <a:ext cx="10963656" cy="1863535"/>
              </a:xfrm>
              <a:prstGeom prst="rect">
                <a:avLst/>
              </a:prstGeom>
              <a:blipFill>
                <a:blip r:embed="rId4"/>
                <a:stretch>
                  <a:fillRect l="-2002" r="-222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7_BD.23_1#1583cdd47?pid=e7ae3ea0c&amp;color=0,0,0&amp;vtp=1&amp;bbb=1"/>
          <p:cNvSpPr/>
          <p:nvPr/>
        </p:nvSpPr>
        <p:spPr>
          <a:xfrm>
            <a:off x="612648" y="2901574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电动势的大小与是否耐用（提供电能多少）有关系吗？</a:t>
            </a:r>
            <a:endParaRPr lang="en-US" altLang="zh-CN" sz="2800" dirty="0"/>
          </a:p>
        </p:txBody>
      </p:sp>
      <p:sp>
        <p:nvSpPr>
          <p:cNvPr id="5" name="QO_7_AN.24_1#1583cdd47?pid=e7ae3ea0c&amp;color=0,0,0&amp;vtp=1&amp;bbb=1"/>
          <p:cNvSpPr/>
          <p:nvPr/>
        </p:nvSpPr>
        <p:spPr>
          <a:xfrm>
            <a:off x="612648" y="3547242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电动势由电源中非静电力的特性决定，与提供电能多少无关。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fb23d1d83?pid=6654b77e1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6_BD.25_1#a5869d49e?pid=fb23d1d83&amp;color=0,0,0&amp;vtp=1&amp;bbb=1&amp;hb=1"/>
              <p:cNvSpPr/>
              <p:nvPr/>
            </p:nvSpPr>
            <p:spPr>
              <a:xfrm>
                <a:off x="612648" y="1181724"/>
                <a:ext cx="10963656" cy="12013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例1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多选题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（2023湖北黄石阳新一中月考）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关于电动势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的说法正确的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6_BD.25_1#a5869d49e?pid=fb23d1d8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201357"/>
              </a:xfrm>
              <a:prstGeom prst="rect">
                <a:avLst/>
              </a:prstGeom>
              <a:blipFill>
                <a:blip r:embed="rId3"/>
                <a:stretch>
                  <a:fillRect l="-2002" r="-1335" b="-1776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6_AN.26_1#a5869d49e.bracket?pid=fb23d1d83&amp;color=0,0,0&amp;vpa=14&amp;vtp=1&amp;bbb=1"/>
          <p:cNvSpPr/>
          <p:nvPr/>
        </p:nvSpPr>
        <p:spPr>
          <a:xfrm>
            <a:off x="1308766" y="1816089"/>
            <a:ext cx="75247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6_BD.27_1#a5869d49e.choices?pid=fb23d1d83&amp;color=0,0,0&amp;vtp=1&amp;bbb=1&amp;hb=1"/>
              <p:cNvSpPr/>
              <p:nvPr/>
            </p:nvSpPr>
            <p:spPr>
              <a:xfrm>
                <a:off x="612648" y="2392045"/>
                <a:ext cx="10963656" cy="31444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的大小，与非静电力所做的功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的大小成正比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，与移送电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荷量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的大小成反比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是由电源本身决定的，跟电源的体积和外电路均无关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是表征电源把其他形式的能转化为电势能本领强弱的物理量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的单位与电势差的单位相同，故两者在本质上相同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6_BD.27_1#a5869d49e.choices?pid=fb23d1d83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392045"/>
                <a:ext cx="10963656" cy="3144457"/>
              </a:xfrm>
              <a:prstGeom prst="rect">
                <a:avLst/>
              </a:prstGeom>
              <a:blipFill>
                <a:blip r:embed="rId4"/>
                <a:stretch>
                  <a:fillRect l="-2002" r="-2503" b="-697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28_1#a5869d49e?pid=fb23d1d83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电动势是一个用比值定义的物理量，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与功和电荷量没有关系，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它是由电源本身决定的，是表征电源把其他形式的能转化为电势能本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领强弱的物理量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。电动势和电势差尽管单位相同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，但本质上是不相同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，故选B、C。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519c96ab5?pid=fb23d1d83&amp;color=0,0,0&amp;vtp=1&amp;bt=1&amp;bbb=1"/>
              <p:cNvSpPr/>
              <p:nvPr/>
            </p:nvSpPr>
            <p:spPr>
              <a:xfrm>
                <a:off x="612648" y="468000"/>
                <a:ext cx="10963656" cy="25874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总结归纳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7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1.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kumimoji="0" lang="en-US" altLang="zh-CN" sz="2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num>
                      <m:den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是电动势的定义式而不是决定式，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的大小与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</m:oMath>
                </a14:m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𝑞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无关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，是由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电源自身的性质决定的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。电动势不同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，表示电源将其他形式的能转化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为电势能的本领不同。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P_6_BD#519c96ab5?pid=fb23d1d83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2587435"/>
              </a:xfrm>
              <a:prstGeom prst="rect">
                <a:avLst/>
              </a:prstGeom>
              <a:blipFill>
                <a:blip r:embed="rId3"/>
                <a:stretch>
                  <a:fillRect l="-2002" r="-1335" b="-801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19c96ab5?sp=1&amp;pid=fb23d1d83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2.电动势与电压的比较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6" name="P_6_BD#519c96ab5?colgroup=3,11,13&amp;pid=fb23d1d83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6898923"/>
                  </p:ext>
                </p:extLst>
              </p:nvPr>
            </p:nvGraphicFramePr>
            <p:xfrm>
              <a:off x="612648" y="1165230"/>
              <a:ext cx="10936224" cy="3371280"/>
            </p:xfrm>
            <a:graphic>
              <a:graphicData uri="http://schemas.openxmlformats.org/drawingml/2006/table">
                <a:tbl>
                  <a:tblPr/>
                  <a:tblGrid>
                    <a:gridCol w="15636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71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9011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电动势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物理意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非静电力做功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，将其他形式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的能转化为电势能的本领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静电力做功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，将电势能转化为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其他形式能量的本领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8090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数值大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数值上等于将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的正电荷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在电源内从负极移送到正极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非静电力所做的功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数值上等于将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1</m:t>
                              </m:r>
                              <m:r>
                                <m:rPr>
                                  <m:nor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Times New Roman" pitchFamily="34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 </m:t>
                              </m:r>
                              <m:r>
                                <m:rPr>
                                  <m:sty m:val="p"/>
                                </m:rP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C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的正电荷从导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体一端移到另一端静电力所做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的功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6" name="P_6_BD#519c96ab5?colgroup=3,11,13&amp;pid=fb23d1d83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6898923"/>
                  </p:ext>
                </p:extLst>
              </p:nvPr>
            </p:nvGraphicFramePr>
            <p:xfrm>
              <a:off x="612648" y="1165230"/>
              <a:ext cx="10936224" cy="3371280"/>
            </p:xfrm>
            <a:graphic>
              <a:graphicData uri="http://schemas.openxmlformats.org/drawingml/2006/table">
                <a:tbl>
                  <a:tblPr/>
                  <a:tblGrid>
                    <a:gridCol w="15636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71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9011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电动势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物理意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非静电力做功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，将其他形式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的能转化为电势能的本领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静电力做功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，将电势能转化为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其他形式能量的本领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680909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数值大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35150" t="-101449" r="-109809" b="-1014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23383" t="-101449" r="-249" b="-1014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7" name="P_6_BD#519c96ab5?colgroup=3,11,13&amp;pid=fb23d1d83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69411580"/>
                  </p:ext>
                </p:extLst>
              </p:nvPr>
            </p:nvGraphicFramePr>
            <p:xfrm>
              <a:off x="612648" y="1164590"/>
              <a:ext cx="10936224" cy="2875916"/>
            </p:xfrm>
            <a:graphic>
              <a:graphicData uri="http://schemas.openxmlformats.org/drawingml/2006/table">
                <a:tbl>
                  <a:tblPr/>
                  <a:tblGrid>
                    <a:gridCol w="15636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71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9011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电动势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决定因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电源本身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电源、电阻及导体的连接方式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8554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6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单位：伏特</a:t>
                          </a:r>
                          <a14:m>
                            <m:oMath xmlns:m="http://schemas.openxmlformats.org/officeDocument/2006/math">
                              <m:d>
                                <m:d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V</m:t>
                                  </m:r>
                                </m:e>
                              </m:d>
                            </m:oMath>
                          </a14:m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；电路闭合：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𝐸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外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内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；</a:t>
                          </a: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电路断开：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𝐸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外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7" name="P_6_BD#519c96ab5?colgroup=3,11,13&amp;pid=fb23d1d83&amp;color=0,0,0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69411580"/>
                  </p:ext>
                </p:extLst>
              </p:nvPr>
            </p:nvGraphicFramePr>
            <p:xfrm>
              <a:off x="612648" y="1164590"/>
              <a:ext cx="10936224" cy="2875916"/>
            </p:xfrm>
            <a:graphic>
              <a:graphicData uri="http://schemas.openxmlformats.org/drawingml/2006/table">
                <a:tbl>
                  <a:tblPr/>
                  <a:tblGrid>
                    <a:gridCol w="156362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47141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4901184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电动势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电压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126173">
                    <a:tc>
                      <a:txBody>
                        <a:bodyPr/>
                        <a:lstStyle/>
                        <a:p>
                          <a:pPr marL="0" indent="0" algn="ctr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决定因</a:t>
                          </a:r>
                        </a:p>
                        <a:p>
                          <a:pPr marL="0" lvl="0" indent="0"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素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电源本身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电源、电阻及导体的连接方式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185545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联系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6775" t="-143077" r="-130" b="-1026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6_BD#519c96ab5?colgroup=3,11,13&amp;pid=fb23d1d83&amp;color=0,0,0&amp;mp=1&amp;vtp=1&amp;bt=1&amp;bbb=1">
            <a:extLst>
              <a:ext uri="{FF2B5EF4-FFF2-40B4-BE49-F238E27FC236}">
                <a16:creationId xmlns:a16="http://schemas.microsoft.com/office/drawing/2014/main" id="{54132BAF-076E-AB4B-3899-5798DF32FDC7}"/>
              </a:ext>
            </a:extLst>
          </p:cNvPr>
          <p:cNvSpPr txBox="1"/>
          <p:nvPr/>
        </p:nvSpPr>
        <p:spPr>
          <a:xfrm>
            <a:off x="10830727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e7ff990a5?sp=1&amp;pid=fb23d1d8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sp>
        <p:nvSpPr>
          <p:cNvPr id="3" name="QC_7_BD.29_1#aa2a94906?pid=e7ff990a5&amp;color=0,0,0&amp;vtp=1&amp;bbb=1"/>
          <p:cNvSpPr/>
          <p:nvPr/>
        </p:nvSpPr>
        <p:spPr>
          <a:xfrm>
            <a:off x="612648" y="114052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（2023山东烟台开学考）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下列说法中正确的是(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7_AN.30_1#aa2a94906.bracket?pid=e7ff990a5&amp;color=0,0,0&amp;vpa=15&amp;vtp=1"/>
          <p:cNvSpPr/>
          <p:nvPr/>
        </p:nvSpPr>
        <p:spPr>
          <a:xfrm>
            <a:off x="8357267" y="1127189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5" name="QC_7_BD.31_1#aa2a94906.choices?pid=e7ff990a5&amp;color=0,0,0&amp;vtp=1&amp;bbb=1&amp;hb=1"/>
          <p:cNvSpPr/>
          <p:nvPr/>
        </p:nvSpPr>
        <p:spPr>
          <a:xfrm>
            <a:off x="612648" y="1704340"/>
            <a:ext cx="10963656" cy="383978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4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在电源内部和外部电路中，正电荷都受静电力的作用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，所以能不断</a:t>
            </a: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地定向移动形成电流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静电力与非静电力都可以使电荷移动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，所以本质上都是使电荷的电</a:t>
            </a: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势能减少</a:t>
            </a:r>
            <a:endParaRPr lang="en-US" altLang="zh-CN" sz="2800" dirty="0"/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在电源内部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，正电荷能从负极到达正极是因为电源内部只存在非静</a:t>
            </a:r>
          </a:p>
          <a:p>
            <a:pPr latinLnBrk="1">
              <a:lnSpc>
                <a:spcPts val="44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电力而不存在静电力</a:t>
            </a:r>
            <a:endParaRPr lang="en-US" altLang="zh-CN" sz="2800" dirty="0"/>
          </a:p>
          <a:p>
            <a:pPr latinLnBrk="1">
              <a:lnSpc>
                <a:spcPts val="4200"/>
              </a:lnSpc>
            </a:pPr>
            <a:r>
              <a:rPr lang="en-US" altLang="zh-CN" sz="2800" b="0" i="0" spc="-10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spc="-10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spc="-10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静电力移动电荷做功电势能减少，非静电力移动电荷做功电势能增加</a:t>
            </a:r>
            <a:endParaRPr lang="en-US" altLang="zh-CN" sz="2800" spc="-1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7_AS.32_1#aa2a94906?pid=e7ff990a5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在电源内部，正电荷所受的非静电力大于静电力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，非静电力将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正电荷从负极移动到正极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，把其他形式的能转化为电势能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；在电源外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，正电荷受静电力作用从电源正极移动到负极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，并将电势能转化为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其他形式的能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，故A、B、C错误，D正确。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7_BD.33_1#362993182?htil=2&amp;pid=e7ff990a5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568416" y="486288"/>
            <a:ext cx="3977640" cy="2212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BD.33_2#362993182?htil=2&amp;sp=1&amp;pid=e7ff990a5&amp;color=0,0,0&amp;vtp=1&amp;bt=1&amp;bbb=1&amp;hb=1&amp;hs=1"/>
              <p:cNvSpPr/>
              <p:nvPr/>
            </p:nvSpPr>
            <p:spPr>
              <a:xfrm>
                <a:off x="612648" y="468000"/>
                <a:ext cx="6848856" cy="31444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（2023重庆八中期中</a:t>
                </a:r>
                <a:r>
                  <a:rPr lang="en-US" altLang="zh-CN" sz="2800" b="0" i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锂离子电池主要依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靠锂离子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2800" b="0" i="1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Li</m:t>
                            </m:r>
                          </m:e>
                          <m:sup>
                            <m:r>
                              <a:rPr lang="en-US" altLang="zh-CN" sz="2800" b="0" i="0" dirty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在正极和负极之间的移动来工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作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。图为常用手机锂电池的内部结构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，某过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程中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Li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从负极脱嵌通过隔膜嵌入正极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。此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锂电池的电动势为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3.7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7_BD.33_2#362993182?htil=2&amp;sp=1&amp;pid=e7ff990a5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6848856" cy="3144457"/>
              </a:xfrm>
              <a:prstGeom prst="rect">
                <a:avLst/>
              </a:prstGeom>
              <a:blipFill>
                <a:blip r:embed="rId4"/>
                <a:stretch>
                  <a:fillRect l="-3206" r="-2493" b="-6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34_1#362993182.bracket?pid=e7ff990a5&amp;color=0,0,0&amp;vpa=16&amp;vtp=1"/>
          <p:cNvSpPr/>
          <p:nvPr/>
        </p:nvSpPr>
        <p:spPr>
          <a:xfrm>
            <a:off x="5304505" y="3045465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BD.35_1#362993182.choices?pid=e7ff990a5&amp;color=0,0,0&amp;vtp=1&amp;bbb=1&amp;hs=1"/>
              <p:cNvSpPr/>
              <p:nvPr/>
            </p:nvSpPr>
            <p:spPr>
              <a:xfrm>
                <a:off x="612648" y="3607440"/>
                <a:ext cx="10963656" cy="2499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将锂电池接入电路，锂电池电动势小于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3.7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此过程电池内部电流方向从正极到负极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在电池中电荷量的单位通常表示为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kW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电源内部每搬运一个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Li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非静电力做的功为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3.7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7_BD.35_1#362993182.choices?pid=e7ff990a5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3607440"/>
                <a:ext cx="10963656" cy="2499360"/>
              </a:xfrm>
              <a:prstGeom prst="rect">
                <a:avLst/>
              </a:prstGeom>
              <a:blipFill>
                <a:blip r:embed="rId5"/>
                <a:stretch>
                  <a:fillRect l="-2002" b="-87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#534d2e755.fixed?pid=ef909146b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第十二章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电能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能量守恒定律</a:t>
            </a:r>
            <a:endParaRPr lang="en-US" altLang="zh-CN" sz="4000" dirty="0"/>
          </a:p>
        </p:txBody>
      </p:sp>
      <p:sp>
        <p:nvSpPr>
          <p:cNvPr id="3" name="C_3#534d2e755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3#534d2e755.fixed?pid=ef909146b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第2节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闭合电路的欧姆定律</a:t>
            </a:r>
            <a:endParaRPr lang="en-US" altLang="zh-CN" sz="3380" dirty="0"/>
          </a:p>
        </p:txBody>
      </p:sp>
      <p:sp>
        <p:nvSpPr>
          <p:cNvPr id="5" name="C_3_BD#534d2e755.fixed?pid=ef909146b&amp;color=0,173,163&amp;vtp=1&amp;bbb=1"/>
          <p:cNvSpPr/>
          <p:nvPr/>
        </p:nvSpPr>
        <p:spPr>
          <a:xfrm>
            <a:off x="877824" y="4142232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第1课时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闭合电路的欧姆定律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36_1#362993182?pid=e7ff990a5&amp;color=0,0,0&amp;vtp=1&amp;bt=1&amp;bbb=1&amp;hb=1"/>
              <p:cNvSpPr/>
              <p:nvPr/>
            </p:nvSpPr>
            <p:spPr>
              <a:xfrm>
                <a:off x="612648" y="468000"/>
                <a:ext cx="10963656" cy="330790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当锂电池接入电路时,锂电池电动势不变，仍为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3.7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,A错误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;由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于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Li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从负极脱嵌通过隔膜进入正极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,则其形成的电流方向为从电池负极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到正极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,B错误;在电池中电荷量的单位通常用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mA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或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表示,而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kW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⋅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h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latinLnBrk="1">
                  <a:lnSpc>
                    <a:spcPts val="6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是电功的单位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,C错误;根据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𝑊</m:t>
                            </m:r>
                          </m:e>
                          <m:sub>
                            <m:r>
                              <a:rPr lang="en-US" altLang="zh-CN" sz="2800" baseline="-1000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非</m:t>
                            </m:r>
                          </m:sub>
                        </m:sSub>
                      </m:num>
                      <m:den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𝑞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可知,移动一个锂离子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,非静电力做的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功为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𝑊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𝐸𝑞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=3.7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eV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，D正确。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7_AS.36_1#362993182?pid=e7ff990a5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307906"/>
              </a:xfrm>
              <a:prstGeom prst="rect">
                <a:avLst/>
              </a:prstGeom>
              <a:blipFill>
                <a:blip r:embed="rId3"/>
                <a:stretch>
                  <a:fillRect l="-2002" r="-1057" b="-608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5e2c4203.fixed?pid=534d2e755&amp;color=0,173,163&amp;vtp=1&amp;bbb=1"/>
          <p:cNvSpPr/>
          <p:nvPr/>
        </p:nvSpPr>
        <p:spPr>
          <a:xfrm>
            <a:off x="1417320" y="2225040"/>
            <a:ext cx="9363456" cy="11582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4700"/>
              </a:lnSpc>
            </a:pPr>
            <a:r>
              <a:rPr lang="en-US" altLang="zh-CN" sz="3800" b="1" i="0" spc="-5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800" b="1" i="0" spc="-5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800" b="1" i="0" spc="-5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闭合电路欧姆定律及其能量分析</a:t>
            </a:r>
            <a:endParaRPr lang="en-US" altLang="zh-CN" sz="3800" spc="-50" dirty="0"/>
          </a:p>
        </p:txBody>
      </p:sp>
      <p:sp>
        <p:nvSpPr>
          <p:cNvPr id="3" name="C_4#25e2c4203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64f601b15?pid=25e2c4203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6_BD#d4ff56870?sp=1&amp;pid=64f601b15&amp;color=0,0,0&amp;vtp=1&amp;bbb=1"/>
          <p:cNvSpPr/>
          <p:nvPr/>
        </p:nvSpPr>
        <p:spPr>
          <a:xfrm>
            <a:off x="612648" y="1189707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1.闭合电路内、外电路中的电势变化</a:t>
            </a:r>
            <a:endParaRPr lang="en-US" altLang="zh-CN" sz="2800" dirty="0"/>
          </a:p>
        </p:txBody>
      </p:sp>
      <p:pic>
        <p:nvPicPr>
          <p:cNvPr id="4" name="P_6_BD#d4ff56870?pid=64f601b15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28616" y="1885950"/>
            <a:ext cx="2340864" cy="1938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P_6_BD#d4ff56870?sp=1&amp;pid=64f601b15&amp;color=0,0,0&amp;vtp=1&amp;bbb=1"/>
          <p:cNvSpPr/>
          <p:nvPr/>
        </p:nvSpPr>
        <p:spPr>
          <a:xfrm>
            <a:off x="612648" y="3956050"/>
            <a:ext cx="11371263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（1）在外电路中，电流由电源正极流向负极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，沿电流方向电势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（2）在内电路中，电流由电源负极流向正极，沿电流方向电势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7" name="P_6_AN.37_1#d4ff56870.blank?pid=64f601b15&amp;color=0,0,0&amp;vpa=17&amp;vtp=1&amp;bbb=1"/>
          <p:cNvSpPr/>
          <p:nvPr/>
        </p:nvSpPr>
        <p:spPr>
          <a:xfrm>
            <a:off x="10401967" y="392557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降低</a:t>
            </a:r>
            <a:endParaRPr lang="en-US" altLang="zh-CN" sz="2800" dirty="0"/>
          </a:p>
        </p:txBody>
      </p:sp>
      <p:sp>
        <p:nvSpPr>
          <p:cNvPr id="8" name="P_6_AN.38_1#d4ff56870.blank?pid=64f601b15&amp;color=0,0,0&amp;vpa=18&amp;vtp=1&amp;bbb=1"/>
          <p:cNvSpPr/>
          <p:nvPr/>
        </p:nvSpPr>
        <p:spPr>
          <a:xfrm>
            <a:off x="10401967" y="4552315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升高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 animBg="1"/>
      <p:bldP spid="8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d4ff56870?sp=1&amp;pid=64f601b15&amp;color=0,0,0&amp;mp=1&amp;vtp=1&amp;bt=1&amp;bbb=1&amp;hb=1"/>
              <p:cNvSpPr/>
              <p:nvPr/>
            </p:nvSpPr>
            <p:spPr>
              <a:xfrm>
                <a:off x="612648" y="466344"/>
                <a:ext cx="10963656" cy="513054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2.内阻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：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通常在电源</a:t>
                </a:r>
                <a:r>
                  <a:rPr lang="en-US" altLang="zh-CN" sz="280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也存在电阻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，内电路中的电阻叫内电阻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，简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称内阻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，通常用</a:t>
                </a:r>
                <a14:m>
                  <m:oMath xmlns:m="http://schemas.openxmlformats.org/officeDocument/2006/math">
                    <m:r>
                      <a:rPr lang="en-US" altLang="zh-CN" sz="2800" b="0" i="0" dirty="0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表示。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1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3.闭合电路能量分析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（1）电源的总电能：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𝐸𝑞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（2）外电路消耗的电能：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外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（3）内电路消耗的电能：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内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（4）根据能量守恒定律，非静电力做的功应该等于内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、外电路中电能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转化为其他形式能的总和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，即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𝑊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外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𝑄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内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6_BD#d4ff56870?sp=1&amp;pid=64f601b15&amp;color=0,0,0&amp;mp=1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6344"/>
                <a:ext cx="10963656" cy="5130546"/>
              </a:xfrm>
              <a:prstGeom prst="rect">
                <a:avLst/>
              </a:prstGeom>
              <a:blipFill>
                <a:blip r:embed="rId3"/>
                <a:stretch>
                  <a:fillRect l="-2002" r="-1446" b="-392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_6_AN.39_1#d4ff56870.blank?pid=64f601b15&amp;color=0,0,0&amp;mp=1&amp;vpa=19&amp;vtp=1&amp;bbb=1"/>
          <p:cNvSpPr/>
          <p:nvPr/>
        </p:nvSpPr>
        <p:spPr>
          <a:xfrm>
            <a:off x="3734466" y="43586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内部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P_6_AN.40_1#d4ff56870.blank?pid=64f601b15&amp;color=0,0,0&amp;mp=1&amp;vpa=20&amp;vtp=1&amp;bbb=1"/>
              <p:cNvSpPr/>
              <p:nvPr/>
            </p:nvSpPr>
            <p:spPr>
              <a:xfrm>
                <a:off x="5681980" y="2508694"/>
                <a:ext cx="719138" cy="402844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400"/>
                  </a:lnSpc>
                </a:pPr>
                <a14:m>
                  <m:oMath xmlns:m="http://schemas.openxmlformats.org/officeDocument/2006/math"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𝑬𝑰𝒕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P_6_AN.40_1#d4ff56870.blank?pid=64f601b15&amp;color=0,0,0&amp;mp=1&amp;vpa=2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81980" y="2508694"/>
                <a:ext cx="719138" cy="402844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P_6_AN.41_1#d4ff56870.blank?pid=64f601b15&amp;color=0,0,0&amp;mp=1&amp;vpa=21&amp;vtp=1&amp;bbb=1"/>
              <p:cNvSpPr/>
              <p:nvPr/>
            </p:nvSpPr>
            <p:spPr>
              <a:xfrm>
                <a:off x="5632958" y="3126613"/>
                <a:ext cx="903732" cy="431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𝑰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𝑹𝒕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0" name="P_6_AN.41_1#d4ff56870.blank?pid=64f601b15&amp;color=0,0,0&amp;mp=1&amp;vpa=21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32958" y="3126613"/>
                <a:ext cx="903732" cy="43141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P_6_AN.42_1#d4ff56870.blank?pid=64f601b15&amp;color=0,0,0&amp;mp=1&amp;vpa=22&amp;vtp=1&amp;bbb=1"/>
              <p:cNvSpPr/>
              <p:nvPr/>
            </p:nvSpPr>
            <p:spPr>
              <a:xfrm>
                <a:off x="5569458" y="3785235"/>
                <a:ext cx="846582" cy="431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𝑰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𝒓𝒕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1" name="P_6_AN.42_1#d4ff56870.blank?pid=64f601b15&amp;color=0,0,0&amp;mp=1&amp;vpa=22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9458" y="3785235"/>
                <a:ext cx="846582" cy="43141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P_6_AN.43_1#d4ff56870.blank?pid=64f601b15&amp;color=0,0,0&amp;mp=1&amp;vpa=23&amp;vtp=1&amp;bbb=1"/>
              <p:cNvSpPr/>
              <p:nvPr/>
            </p:nvSpPr>
            <p:spPr>
              <a:xfrm>
                <a:off x="7871206" y="5089652"/>
                <a:ext cx="1992440" cy="431419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37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𝑰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𝑹𝒕</m:t>
                    </m:r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+</m:t>
                    </m:r>
                    <m:sSup>
                      <m:sSup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𝑰</m:t>
                        </m:r>
                      </m:e>
                      <m:sup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𝟐</m:t>
                        </m:r>
                      </m:sup>
                    </m:sSup>
                    <m:r>
                      <a:rPr lang="en-US" altLang="zh-CN" sz="28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KaiTi" pitchFamily="34" charset="-122"/>
                        <a:cs typeface="Times New Roman" pitchFamily="34" charset="-120"/>
                      </a:rPr>
                      <m:t>𝒓𝒕</m:t>
                    </m:r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12" name="P_6_AN.43_1#d4ff56870.blank?pid=64f601b15&amp;color=0,0,0&amp;mp=1&amp;vpa=23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71206" y="5089652"/>
                <a:ext cx="1992440" cy="43141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d4ff56870?sp=1&amp;pid=64f601b15&amp;color=0,0,0&amp;vtp=1&amp;bt=1&amp;bbb=1"/>
              <p:cNvSpPr/>
              <p:nvPr/>
            </p:nvSpPr>
            <p:spPr>
              <a:xfrm>
                <a:off x="612648" y="468000"/>
                <a:ext cx="10963656" cy="44543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.闭合电路的欧姆定律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（1）内容：闭合电路的电流跟电源的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成正比，跟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成反比。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（2）表达式：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。（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适用于纯电阻电路）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（3）其他表达形式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外</m:t>
                        </m:r>
                      </m:sub>
                    </m:sSub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kumimoji="0" lang="en-US" altLang="zh-CN" sz="2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内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（适用于任意电路）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𝐼𝑅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𝐼𝑟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适用于纯电阻电路）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6_BD#d4ff56870?sp=1&amp;pid=64f601b15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335"/>
              </a:xfrm>
              <a:prstGeom prst="rect">
                <a:avLst/>
              </a:prstGeom>
              <a:blipFill>
                <a:blip r:embed="rId3"/>
                <a:stretch>
                  <a:fillRect l="-2002" r="-612" b="-4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P_6_AN.44_1#d4ff56870.blank?pid=64f601b15&amp;color=0,0,0&amp;vpa=24&amp;vtp=1&amp;bbb=1"/>
          <p:cNvSpPr/>
          <p:nvPr/>
        </p:nvSpPr>
        <p:spPr>
          <a:xfrm>
            <a:off x="6490367" y="1085220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电动势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p:sp>
        <p:nvSpPr>
          <p:cNvPr id="7" name="P_6_AN.45_1#d4ff56870.blank?pid=64f601b15&amp;color=0,0,0&amp;vpa=25&amp;vtp=1&amp;bbb=1&amp;hb=1"/>
          <p:cNvSpPr/>
          <p:nvPr/>
        </p:nvSpPr>
        <p:spPr>
          <a:xfrm>
            <a:off x="612648" y="1085220"/>
            <a:ext cx="10963656" cy="1207072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latinLnBrk="1">
              <a:lnSpc>
                <a:spcPct val="1500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SimSun" panose="02010600030101010101" pitchFamily="2" charset="-122"/>
                <a:ea typeface="KaiTi" pitchFamily="34" charset="-122"/>
                <a:cs typeface="Times New Roman" pitchFamily="34" charset="-120"/>
              </a:rPr>
              <a:t>                                                    </a:t>
            </a:r>
            <a:r>
              <a:rPr lang="en-US" altLang="zh-CN" sz="2800" b="1" i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内、外电路的电阻之和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P_6_AN.46_1#d4ff56870.blank?pid=64f601b15&amp;color=0,0,0&amp;vpa=26&amp;vtp=1&amp;bbb=1&amp;rh=54"/>
              <p:cNvSpPr/>
              <p:nvPr/>
            </p:nvSpPr>
            <p:spPr>
              <a:xfrm>
                <a:off x="3445319" y="2315089"/>
                <a:ext cx="690563" cy="61080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48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𝑬</m:t>
                        </m:r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𝑹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𝒓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8" name="P_6_AN.46_1#d4ff56870.blank?pid=64f601b15&amp;color=0,0,0&amp;vpa=26&amp;vtp=1&amp;bbb=1&amp;rh=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5319" y="2315089"/>
                <a:ext cx="690563" cy="610807"/>
              </a:xfrm>
              <a:prstGeom prst="rect">
                <a:avLst/>
              </a:prstGeom>
              <a:blipFill>
                <a:blip r:embed="rId4"/>
                <a:stretch>
                  <a:fillRect b="-1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f0d10992?pid=25e2c4203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BD.47_1#6dfdd892c?sp=1&amp;pid=ef0d10992&amp;color=0,0,0&amp;vtp=1&amp;bbb=1&amp;hb=1"/>
              <p:cNvSpPr/>
              <p:nvPr/>
            </p:nvSpPr>
            <p:spPr>
              <a:xfrm>
                <a:off x="612648" y="1181724"/>
                <a:ext cx="10963656" cy="18635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例2</a:t>
                </a:r>
                <a:r>
                  <a:rPr lang="en-US" altLang="zh-CN" sz="2800" b="1" i="0" dirty="0">
                    <a:solidFill>
                      <a:srgbClr val="00ADA3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（2023广东清远期末）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如图所示，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断开时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，两电表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读数分别为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4.8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闭合时，它们的读数分别变为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1.4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4.2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两电表均视为理想电表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，求：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BD.47_1#6dfdd892c?sp=1&amp;pid=ef0d10992&amp;color=0,0,0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81724"/>
                <a:ext cx="10963656" cy="1863535"/>
              </a:xfrm>
              <a:prstGeom prst="rect">
                <a:avLst/>
              </a:prstGeom>
              <a:blipFill>
                <a:blip r:embed="rId3"/>
                <a:stretch>
                  <a:fillRect l="-2002" r="-3170" b="-1111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QO_6_BD.47_2#6dfdd892c?pid=ef0d10992&amp;color=0,0,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10328" y="3172460"/>
            <a:ext cx="2368296" cy="2304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split dir="in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O_7_BD.48_1#eb6353d2f?pid=6dfdd892c&amp;color=0,0,0&amp;vtp=1&amp;bt=1&amp;bbb=1"/>
              <p:cNvSpPr/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的阻值；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O_7_BD.48_1#eb6353d2f?pid=6dfdd892c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567817"/>
              </a:xfrm>
              <a:prstGeom prst="rect">
                <a:avLst/>
              </a:prstGeom>
              <a:blipFill>
                <a:blip r:embed="rId3"/>
                <a:stretch>
                  <a:fillRect l="-2002" b="-365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49_1#eb6353d2f?pid=6dfdd892c&amp;color=0,0,0&amp;vtp=1&amp;bbb=1"/>
              <p:cNvSpPr/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AN.49_1#eb6353d2f?pid=6dfdd892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12652"/>
                <a:ext cx="10963656" cy="556260"/>
              </a:xfrm>
              <a:prstGeom prst="rect">
                <a:avLst/>
              </a:prstGeom>
              <a:blipFill>
                <a:blip r:embed="rId4"/>
                <a:stretch>
                  <a:fillRect l="-2002" b="-3956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50_1#eb6353d2f?pid=6dfdd892c&amp;color=0,0,0&amp;vtp=1&amp;bbb=1"/>
              <p:cNvSpPr/>
              <p:nvPr/>
            </p:nvSpPr>
            <p:spPr>
              <a:xfrm>
                <a:off x="612648" y="1678564"/>
                <a:ext cx="10963656" cy="27230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7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𝑈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根据并联电阻的特点有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并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7_AS.50_1#eb6353d2f?pid=6dfdd892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78564"/>
                <a:ext cx="10963656" cy="2723071"/>
              </a:xfrm>
              <a:prstGeom prst="rect">
                <a:avLst/>
              </a:prstGeom>
              <a:blipFill>
                <a:blip r:embed="rId5"/>
                <a:stretch>
                  <a:fillRect l="-2002" b="-8054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7_BD.51_1#50c9f35d1?pid=6dfdd892c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电源的电动势和内阻。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7_AN.52_1#50c9f35d1?pid=6dfdd892c&amp;color=0,0,0&amp;vtp=1&amp;bbb=1"/>
              <p:cNvSpPr/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0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5.6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7_AN.52_1#50c9f35d1?pid=6dfdd892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103508"/>
                <a:ext cx="10963656" cy="556260"/>
              </a:xfrm>
              <a:prstGeom prst="rect">
                <a:avLst/>
              </a:prstGeom>
              <a:blipFill>
                <a:blip r:embed="rId3"/>
                <a:stretch>
                  <a:fillRect l="-2002" b="-4065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QO_7_AS.53_1#50c9f35d1?pid=6dfdd892c&amp;color=0,0,0&amp;vtp=1&amp;bbb=1"/>
              <p:cNvSpPr/>
              <p:nvPr/>
            </p:nvSpPr>
            <p:spPr>
              <a:xfrm>
                <a:off x="612648" y="1669420"/>
                <a:ext cx="10963656" cy="1846771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断开时，由闭合电路欧姆定律得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当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S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闭合时，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解得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4" name="QO_7_AS.53_1#50c9f35d1?pid=6dfdd892c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669420"/>
                <a:ext cx="10963656" cy="1846771"/>
              </a:xfrm>
              <a:prstGeom prst="rect">
                <a:avLst/>
              </a:prstGeom>
              <a:blipFill>
                <a:blip r:embed="rId4"/>
                <a:stretch>
                  <a:fillRect l="-2002" b="-1155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bdf55afd?pid=ef0d10992&amp;color=0,0,0&amp;vtp=1&amp;bt=1&amp;bb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总结归纳</a:t>
            </a:r>
            <a:endParaRPr lang="en-US" altLang="zh-CN" sz="2800" dirty="0"/>
          </a:p>
          <a:p>
            <a:pPr algn="ctr"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闭合电路欧姆定律的相关表达式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9" name="P_6_BD#5bdf55afd?colgroup=11,9,7&amp;pid=ef0d10992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276015"/>
                  </p:ext>
                </p:extLst>
              </p:nvPr>
            </p:nvGraphicFramePr>
            <p:xfrm>
              <a:off x="612648" y="1816740"/>
              <a:ext cx="10936224" cy="3998025"/>
            </p:xfrm>
            <a:graphic>
              <a:graphicData uri="http://schemas.openxmlformats.org/drawingml/2006/table">
                <a:tbl>
                  <a:tblPr/>
                  <a:tblGrid>
                    <a:gridCol w="4489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124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340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表达式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物理意义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适用条件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80909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61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𝐼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f>
                                <m:f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𝐸</m:t>
                                  </m:r>
                                </m:num>
                                <m:den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𝑟</m:t>
                                  </m:r>
                                </m:den>
                              </m:f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电流与电源电动势成正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比，与电路总电阻成反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752918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𝐸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𝐼</m:t>
                              </m:r>
                              <m:d>
                                <m:d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d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𝑅</m:t>
                                  </m:r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+</m:t>
                                  </m:r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𝑟</m:t>
                                  </m:r>
                                </m:e>
                              </m:d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①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3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𝐸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外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𝐼𝑟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②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𝐸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外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内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③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电源电动势在数值上等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于电路中内、外电压之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①式只适用于纯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电阻电路；②③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式普遍适用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9" name="P_6_BD#5bdf55afd?colgroup=11,9,7&amp;pid=ef0d10992&amp;color=0,0,0&amp;vtp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25276015"/>
                  </p:ext>
                </p:extLst>
              </p:nvPr>
            </p:nvGraphicFramePr>
            <p:xfrm>
              <a:off x="612648" y="1816740"/>
              <a:ext cx="10936224" cy="3998025"/>
            </p:xfrm>
            <a:graphic>
              <a:graphicData uri="http://schemas.openxmlformats.org/drawingml/2006/table">
                <a:tbl>
                  <a:tblPr/>
                  <a:tblGrid>
                    <a:gridCol w="4489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124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340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表达式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物理意义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适用条件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680909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6" t="-34545" r="-143826" b="-11309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电流与电源电动势成正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比，与电路总电阻成反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比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 dirty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纯电阻电路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1752918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6" t="-128472" r="-143826" b="-79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电源电动势在数值上等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于电路中内、外电压之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①式只适用于纯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电阻电路；②③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式普遍适用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</a:tbl>
              </a:graphicData>
            </a:graphic>
          </p:graphicFrame>
        </mc:Fallback>
      </mc:AlternateContent>
    </p:spTree>
  </p:cSld>
  <p:clrMapOvr>
    <a:masterClrMapping/>
  </p:clrMapOvr>
  <p:transition>
    <p:split dir="in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30" name="P_6_BD#5bdf55afd?colgroup=11,9,7&amp;pid=ef0d10992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3891071"/>
                  </p:ext>
                </p:extLst>
              </p:nvPr>
            </p:nvGraphicFramePr>
            <p:xfrm>
              <a:off x="612648" y="1164590"/>
              <a:ext cx="10936224" cy="2339404"/>
            </p:xfrm>
            <a:graphic>
              <a:graphicData uri="http://schemas.openxmlformats.org/drawingml/2006/table">
                <a:tbl>
                  <a:tblPr/>
                  <a:tblGrid>
                    <a:gridCol w="4489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124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340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表达式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物理意义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适用条件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775206">
                    <a:tc>
                      <a:txBody>
                        <a:bodyPr/>
                        <a:lstStyle/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𝑊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𝐸𝐼𝑡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p>
                                <m:sSup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𝑅𝑡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𝑟𝑡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④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𝑊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外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p>
                                <m:sSup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𝐼</m:t>
                                  </m:r>
                                </m:e>
                                <m:sup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𝑟𝑡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⑤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  <a:p>
                          <a:pPr algn="l" latinLnBrk="1" hangingPunct="0">
                            <a:lnSpc>
                              <a:spcPts val="4400"/>
                            </a:lnSpc>
                          </a:pPr>
                          <a14:m>
                            <m:oMath xmlns:m="http://schemas.openxmlformats.org/officeDocument/2006/math"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𝑊</m:t>
                              </m:r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外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zh-CN" sz="2800" b="0" i="1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2800" b="0" i="0" spc="-100" dirty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𝑊</m:t>
                                  </m:r>
                                </m:e>
                                <m:sub>
                                  <m:r>
                                    <a:rPr lang="en-US" altLang="zh-CN" sz="2800" spc="-100" baseline="-1000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内</m:t>
                                  </m:r>
                                </m:sub>
                              </m:sSub>
                              <m:r>
                                <a:rPr lang="en-US" altLang="zh-CN" sz="2800" b="0" i="0" spc="-100" dirty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微软雅黑" pitchFamily="34" charset="-122"/>
                                  <a:cs typeface="Times New Roman" pitchFamily="34" charset="-120"/>
                                </a:rPr>
                                <m:t>⑥</m:t>
                              </m:r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电源提供的总能量等于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内、外电路中电能转化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为其他形式能的总和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④式只适用于纯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电阻电路；⑤⑥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式普遍适用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30" name="P_6_BD#5bdf55afd?colgroup=11,9,7&amp;pid=ef0d10992&amp;color=0,0,0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33891071"/>
                  </p:ext>
                </p:extLst>
              </p:nvPr>
            </p:nvGraphicFramePr>
            <p:xfrm>
              <a:off x="612648" y="1164590"/>
              <a:ext cx="10936224" cy="2339404"/>
            </p:xfrm>
            <a:graphic>
              <a:graphicData uri="http://schemas.openxmlformats.org/drawingml/2006/table">
                <a:tbl>
                  <a:tblPr/>
                  <a:tblGrid>
                    <a:gridCol w="448970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371246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734056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564198"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表达式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物理意义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latinLnBrk="1" hangingPunct="0">
                            <a:lnSpc>
                              <a:spcPts val="4300"/>
                            </a:lnSpc>
                          </a:pPr>
                          <a:r>
                            <a:rPr lang="en-US" altLang="zh-CN" sz="2800" b="1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适用条件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775206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136" t="-32646" r="-143826" b="-721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电源提供的总能量等于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内、外电路中电能转化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为其他形式能的总和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④式只适用于纯</a:t>
                          </a:r>
                        </a:p>
                        <a:p>
                          <a:pPr marL="0" indent="0" algn="l" latinLnBrk="1" hangingPunct="0">
                            <a:lnSpc>
                              <a:spcPts val="44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电阻电路；⑤⑥</a:t>
                          </a:r>
                        </a:p>
                        <a:p>
                          <a:pPr marL="0" lvl="0" indent="0" algn="l" latinLnBrk="1" hangingPunct="0">
                            <a:lnSpc>
                              <a:spcPts val="4200"/>
                            </a:lnSpc>
                          </a:pPr>
                          <a:r>
                            <a:rPr lang="en-US" altLang="zh-CN" sz="2800" b="0" i="0">
                              <a:solidFill>
                                <a:srgbClr val="00000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式普遍适用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6_BD#5bdf55afd?colgroup=11,9,7&amp;pid=ef0d10992&amp;color=0,0,0&amp;vtp=1&amp;bt=1&amp;bbb=1">
            <a:extLst>
              <a:ext uri="{FF2B5EF4-FFF2-40B4-BE49-F238E27FC236}">
                <a16:creationId xmlns:a16="http://schemas.microsoft.com/office/drawing/2014/main" id="{F1DD344C-0E7E-3458-B027-EFA138117A49}"/>
              </a:ext>
            </a:extLst>
          </p:cNvPr>
          <p:cNvSpPr txBox="1"/>
          <p:nvPr/>
        </p:nvSpPr>
        <p:spPr>
          <a:xfrm>
            <a:off x="10830727" y="466344"/>
            <a:ext cx="718145" cy="58387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5000"/>
              </a:lnSpc>
            </a:pPr>
            <a:r>
              <a:rPr lang="zh-CN" altLang="en-US" sz="2800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split dir="in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00fd4a13a?pid=534d2e755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1.知道闭合电路及内、外电路的概念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，理解电动势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的定义与定义式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.理解闭合电路欧姆定律的内容，掌握其表达式。（物理观念）</a:t>
            </a:r>
            <a:endParaRPr lang="en-US" altLang="zh-CN" sz="2800" dirty="0"/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.理解闭合电路中的能量转化。（科学思维）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bdf55afd?pid=ef0d10992&amp;color=0,0,0&amp;mp=1&amp;vtp=1&amp;bt=1&amp;bbb=1&amp;hb=1"/>
          <p:cNvSpPr/>
          <p:nvPr/>
        </p:nvSpPr>
        <p:spPr>
          <a:xfrm>
            <a:off x="612648" y="468000"/>
            <a:ext cx="10963656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特别提醒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外电路含有非纯电阻元件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（如电动机、电解槽等）时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，不能直接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用闭合电路欧姆定律计算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，可以根据串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、并联电路特点和能量守恒定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律列式计算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6_BD#d3670ae0c?sp=1&amp;pid=ef0d10992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sp>
        <p:nvSpPr>
          <p:cNvPr id="3" name="QC_7_BD.54_1#08e69fd52?sp=1&amp;pid=d3670ae0c&amp;color=0,0,0&amp;vtp=1&amp;bbb=1&amp;hb=1"/>
          <p:cNvSpPr/>
          <p:nvPr/>
        </p:nvSpPr>
        <p:spPr>
          <a:xfrm>
            <a:off x="612648" y="1135253"/>
            <a:ext cx="10963656" cy="31444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多选题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（2023山东邹城期中）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某型号脂肪测量仪（如图甲所示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）可以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用来测量脂肪积累程度。其原理是根据人体电阻的大小来判断脂肪所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占比例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（体液中含有钠离子、钾离子等，而脂肪不容易导电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），模拟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电路如图乙所示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。测量时，闭合开关，测试者握两手柄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，体型相近的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两人相比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脂肪含量高者所接电路(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7_BD.56_2#08e69fd52?iti=1&amp;htil=1&amp;pid=d3670ae0c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76272" y="1117224"/>
            <a:ext cx="2359152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3" name="QC_7_BD.56_3#08e69fd52?iti=2&amp;htil=1&amp;pid=d3670ae0c&amp;color=0,0,0&amp;vtp=1&amp;bt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50024" y="468000"/>
            <a:ext cx="3584448" cy="2478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7_BD.56_4#08e69fd52?iti=1&amp;htil=1&amp;pid=d3670ae0c&amp;color=0,0,0&amp;vtp=1"/>
          <p:cNvSpPr/>
          <p:nvPr/>
        </p:nvSpPr>
        <p:spPr>
          <a:xfrm>
            <a:off x="3137567" y="3073024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甲</a:t>
            </a:r>
            <a:endParaRPr lang="en-US" altLang="zh-CN" sz="2800" dirty="0"/>
          </a:p>
        </p:txBody>
      </p:sp>
      <p:sp>
        <p:nvSpPr>
          <p:cNvPr id="5" name="QC_7_BD.56_5#08e69fd52?iti=2&amp;htil=1&amp;pid=d3670ae0c&amp;color=0,0,0&amp;vtp=1"/>
          <p:cNvSpPr/>
          <p:nvPr/>
        </p:nvSpPr>
        <p:spPr>
          <a:xfrm>
            <a:off x="8623967" y="3073024"/>
            <a:ext cx="436562" cy="99568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ctr" latinLnBrk="1">
              <a:lnSpc>
                <a:spcPct val="1500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乙</a:t>
            </a:r>
            <a:endParaRPr lang="en-US" altLang="zh-CN" sz="2800" dirty="0"/>
          </a:p>
        </p:txBody>
      </p:sp>
      <p:sp>
        <p:nvSpPr>
          <p:cNvPr id="6" name="QC_7_BD.56_6#08e69fd52.choices?pid=d3670ae0c&amp;color=0,0,0&amp;vtp=1&amp;bbb=1"/>
          <p:cNvSpPr/>
          <p:nvPr/>
        </p:nvSpPr>
        <p:spPr>
          <a:xfrm>
            <a:off x="612648" y="3720787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778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电流表示数小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电压表示数大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778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电源内阻分得的电压大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路端电压大</a:t>
            </a:r>
            <a:endParaRPr lang="en-US" altLang="zh-CN" sz="2800" dirty="0"/>
          </a:p>
        </p:txBody>
      </p:sp>
      <p:sp>
        <p:nvSpPr>
          <p:cNvPr id="7" name="QC_7_AN.55_1#08e69fd52.bracket?pid=d3670ae0c&amp;color=0,0,0&amp;vpa=27&amp;vtp=1&amp;bbb=1&amp;answeroption=ABD">
            <a:extLst>
              <a:ext uri="{FF2B5EF4-FFF2-40B4-BE49-F238E27FC236}">
                <a16:creationId xmlns:a16="http://schemas.microsoft.com/office/drawing/2014/main" id="{2625CD19-6AC4-5598-AA8B-F64DB268C38A}"/>
              </a:ext>
            </a:extLst>
          </p:cNvPr>
          <p:cNvSpPr txBox="1"/>
          <p:nvPr/>
        </p:nvSpPr>
        <p:spPr>
          <a:xfrm>
            <a:off x="485648" y="3761427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8" name="QC_7_AN.55_2#08e69fd52.bracket?pid=d3670ae0c&amp;color=0,0,0&amp;vpa=27&amp;vtp=1&amp;bbb=1&amp;answeroption=ABD">
            <a:extLst>
              <a:ext uri="{FF2B5EF4-FFF2-40B4-BE49-F238E27FC236}">
                <a16:creationId xmlns:a16="http://schemas.microsoft.com/office/drawing/2014/main" id="{D15AD1B2-23E0-4BA2-2C89-E207B9B2DA01}"/>
              </a:ext>
            </a:extLst>
          </p:cNvPr>
          <p:cNvSpPr txBox="1"/>
          <p:nvPr/>
        </p:nvSpPr>
        <p:spPr>
          <a:xfrm>
            <a:off x="6075553" y="3761427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  <p:sp>
        <p:nvSpPr>
          <p:cNvPr id="9" name="QC_7_AN.55_3#08e69fd52.bracket?pid=d3670ae0c&amp;color=0,0,0&amp;vpa=27&amp;vtp=1&amp;bbb=1&amp;answeroption=ABD">
            <a:extLst>
              <a:ext uri="{FF2B5EF4-FFF2-40B4-BE49-F238E27FC236}">
                <a16:creationId xmlns:a16="http://schemas.microsoft.com/office/drawing/2014/main" id="{9F9458E3-2498-21D9-9485-25A1ABBA879A}"/>
              </a:ext>
            </a:extLst>
          </p:cNvPr>
          <p:cNvSpPr txBox="1"/>
          <p:nvPr/>
        </p:nvSpPr>
        <p:spPr>
          <a:xfrm>
            <a:off x="6075553" y="4327784"/>
            <a:ext cx="977900" cy="670560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57_1#08e69fd52?pid=d3670ae0c&amp;color=0,0,0&amp;vtp=1&amp;bt=1&amp;bbb=1&amp;hb=1"/>
              <p:cNvSpPr/>
              <p:nvPr/>
            </p:nvSpPr>
            <p:spPr>
              <a:xfrm>
                <a:off x="612648" y="468000"/>
                <a:ext cx="10963656" cy="389521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体液中含有钠离子、钾离子等，容易导电，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而脂肪不容易导电，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测量时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，体型相近的两人相比，脂肪含量高者接在电路中的电阻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较</a:t>
                </a:r>
              </a:p>
              <a:p>
                <a:pPr latinLnBrk="1">
                  <a:lnSpc>
                    <a:spcPts val="58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大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，由闭合电路的欧姆定律可知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3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den>
                    </m:f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其电路中的电流较小，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因此电流表示数较小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，A正确；由路端电压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可知，电流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较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小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，电源内阻分得的电压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𝐼𝑟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较小，路端电压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较大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，由</a:t>
                </a:r>
              </a:p>
              <a:p>
                <a:pPr latinLnBrk="1">
                  <a:lnSpc>
                    <a:spcPts val="5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3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可知，电压表的示数较大，B、D正确，C错误。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7_AS.57_1#08e69fd52?pid=d3670ae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3895217"/>
              </a:xfrm>
              <a:prstGeom prst="rect">
                <a:avLst/>
              </a:prstGeom>
              <a:blipFill>
                <a:blip r:embed="rId3"/>
                <a:stretch>
                  <a:fillRect l="-2002" r="-4116" b="-532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7_BD.58_1#cccf03249?htil=4&amp;pid=d3670ae0c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96474" y="495432"/>
            <a:ext cx="2743200" cy="2002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QC_7_BD.58_2#cccf03249?htil=4&amp;sp=1&amp;pid=d3670ae0c&amp;color=0,0,0&amp;vtp=1&amp;bt=1&amp;bbb=1&amp;hb=1&amp;hs=1"/>
              <p:cNvSpPr/>
              <p:nvPr/>
            </p:nvSpPr>
            <p:spPr>
              <a:xfrm>
                <a:off x="612648" y="468000"/>
                <a:ext cx="8092440" cy="2496757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4.</a:t>
                </a:r>
                <a:r>
                  <a:rPr lang="en-US" altLang="zh-CN" sz="2800" b="0" i="0" dirty="0">
                    <a:solidFill>
                      <a:srgbClr val="00ADA3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（2023浙江宁波期中）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如图，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，小灯泡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L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的规格为“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2.5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0.3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”，电源内阻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。已知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都断开时，小灯泡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L</m:t>
                    </m:r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正常发光；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都闭合</a:t>
                </a:r>
              </a:p>
              <a:p>
                <a:pPr latinLnBrk="1">
                  <a:lnSpc>
                    <a:spcPts val="49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，理想电流表示数变为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0.6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则(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    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)</a:t>
                </a:r>
                <a:r>
                  <a:rPr lang="en-US" altLang="zh-CN" sz="2800" b="0" i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C_7_BD.58_2#cccf03249?htil=4&amp;sp=1&amp;pid=d3670ae0c&amp;color=0,0,0&amp;vtp=1&amp;bt=1&amp;bbb=1&amp;h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8092440" cy="2496757"/>
              </a:xfrm>
              <a:prstGeom prst="rect">
                <a:avLst/>
              </a:prstGeom>
              <a:blipFill>
                <a:blip r:embed="rId4"/>
                <a:stretch>
                  <a:fillRect l="-2713" r="-2110" b="-855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C_7_AN.59_1#cccf03249.bracket?pid=d3670ae0c&amp;color=0,0,0&amp;vpa=28&amp;vtp=1"/>
          <p:cNvSpPr/>
          <p:nvPr/>
        </p:nvSpPr>
        <p:spPr>
          <a:xfrm>
            <a:off x="6379242" y="2397765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QC_7_BD.60_1#cccf03249.choices?pid=d3670ae0c&amp;color=0,0,0&amp;vtp=1&amp;bbb=1&amp;hs=1"/>
              <p:cNvSpPr/>
              <p:nvPr/>
            </p:nvSpPr>
            <p:spPr>
              <a:xfrm>
                <a:off x="612648" y="2955232"/>
                <a:ext cx="10963656" cy="249936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电动势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都闭合时，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  <a:p>
                <a:pPr latinLnBrk="1">
                  <a:lnSpc>
                    <a:spcPts val="5000"/>
                  </a:lnSpc>
                </a:pPr>
                <a:r>
                  <a:rPr lang="en-US" altLang="zh-CN" sz="2800" b="0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2800" b="0" i="0" dirty="0">
                    <a:solidFill>
                      <a:srgbClr val="00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都闭合时，电源的输出功率为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6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5" name="QC_7_BD.60_1#cccf03249.choices?pid=d3670ae0c&amp;color=0,0,0&amp;vtp=1&amp;bbb=1&amp;hs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2955232"/>
                <a:ext cx="10963656" cy="2499360"/>
              </a:xfrm>
              <a:prstGeom prst="rect">
                <a:avLst/>
              </a:prstGeom>
              <a:blipFill>
                <a:blip r:embed="rId5"/>
                <a:stretch>
                  <a:fillRect l="-2002" b="-878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QC_7_AS.61_1#cccf03249?pid=d3670ae0c&amp;color=0,0,0&amp;vtp=1&amp;bt=1&amp;bbb=1&amp;hb=1"/>
              <p:cNvSpPr/>
              <p:nvPr/>
            </p:nvSpPr>
            <p:spPr>
              <a:xfrm>
                <a:off x="612648" y="468000"/>
                <a:ext cx="10963656" cy="4633976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[解析]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都断开时，小灯泡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L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正常发光，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根据闭合电路欧姆定律，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有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d>
                      <m:d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𝑟</m:t>
                        </m:r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+</m:t>
                        </m:r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+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L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=10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，故A错误；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都闭合时，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两端的</a:t>
                </a:r>
              </a:p>
              <a:p>
                <a:pPr latinLnBrk="1">
                  <a:lnSpc>
                    <a:spcPts val="57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电压为</a:t>
                </a:r>
                <a14:m>
                  <m:oMath xmlns:m="http://schemas.openxmlformats.org/officeDocument/2006/math"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=7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V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的电流为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𝑅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=0.35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，通过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</a:t>
                </a:r>
              </a:p>
              <a:p>
                <a:pPr latinLnBrk="1">
                  <a:lnSpc>
                    <a:spcPts val="51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电流为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′−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=0.25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A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的功率为</a:t>
                </a:r>
              </a:p>
              <a:p>
                <a:pPr latinLnBrk="1">
                  <a:lnSpc>
                    <a:spcPts val="51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𝑈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𝐼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=7×0.25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=1.75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，故B错误；电阻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的阻值为</a:t>
                </a:r>
              </a:p>
              <a:p>
                <a:pPr latinLnBrk="1">
                  <a:lnSpc>
                    <a:spcPts val="57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𝑅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f>
                      <m:f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𝑈</m:t>
                        </m:r>
                      </m:num>
                      <m:den>
                        <m:sSub>
                          <m:sSubPr>
                            <m:ctrlPr>
                              <a:rPr lang="en-US" altLang="zh-CN" sz="2800" b="0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</m:ctrlPr>
                          </m:sSubPr>
                          <m:e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𝐼</m:t>
                            </m:r>
                          </m:e>
                          <m:sub>
                            <m:r>
                              <a:rPr lang="en-US" altLang="zh-CN" sz="2800" b="0" i="0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微软雅黑" pitchFamily="34" charset="-122"/>
                                <a:cs typeface="Times New Roman" pitchFamily="34" charset="-12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=28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Ω</m:t>
                    </m:r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，故C正确；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、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S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都闭合时</a:t>
                </a: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，电源的输出功率为</a:t>
                </a:r>
              </a:p>
              <a:p>
                <a:pPr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𝑃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出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𝐸𝐼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′−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𝐼</m:t>
                    </m:r>
                    <m:sSup>
                      <m:sSup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p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′</m:t>
                        </m:r>
                      </m:e>
                      <m:sup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</m:t>
                        </m:r>
                      </m:sup>
                    </m:sSup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𝑟</m:t>
                    </m:r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=4.2</m:t>
                    </m:r>
                    <m:r>
                      <m:rPr>
                        <m:nor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Times New Roman" pitchFamily="34" charset="0"/>
                        <a:ea typeface="微软雅黑" pitchFamily="34" charset="-122"/>
                        <a:cs typeface="Times New Roman" pitchFamily="34" charset="-120"/>
                      </a:rPr>
                      <m:t> 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W</m:t>
                    </m:r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，故D错误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2" name="QC_7_AS.61_1#cccf03249?pid=d3670ae0c&amp;color=0,0,0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633976"/>
              </a:xfrm>
              <a:prstGeom prst="rect">
                <a:avLst/>
              </a:prstGeom>
              <a:blipFill>
                <a:blip r:embed="rId3"/>
                <a:stretch>
                  <a:fillRect l="-2002" r="-1891" b="-4342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6654b77e1?lid=6654b77e1&amp;cid=6654b77e1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468880"/>
            <a:ext cx="429768" cy="429768"/>
          </a:xfrm>
          <a:prstGeom prst="rect">
            <a:avLst/>
          </a:prstGeom>
        </p:spPr>
      </p:pic>
      <p:sp>
        <p:nvSpPr>
          <p:cNvPr id="3" name="C_1#目录1:6654b77e1?lid=6654b77e1&amp;cid=6654b77e1&amp;vtp=1&amp;bt=1&amp;bbb=1">
            <a:hlinkClick r:id="rId3" action="ppaction://hlinksldjump"/>
          </p:cNvPr>
          <p:cNvSpPr/>
          <p:nvPr/>
        </p:nvSpPr>
        <p:spPr>
          <a:xfrm>
            <a:off x="3675888" y="2432304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电动势</a:t>
            </a:r>
            <a:endParaRPr lang="en-US" altLang="zh-CN" sz="3050" dirty="0"/>
          </a:p>
        </p:txBody>
      </p:sp>
      <p:pic>
        <p:nvPicPr>
          <p:cNvPr id="4" name="C_1#目录1:6654b77e1?lid=25e2c4203&amp;cid=25e2c4203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3401568"/>
            <a:ext cx="429768" cy="429768"/>
          </a:xfrm>
          <a:prstGeom prst="rect">
            <a:avLst/>
          </a:prstGeom>
        </p:spPr>
      </p:pic>
      <p:sp>
        <p:nvSpPr>
          <p:cNvPr id="5" name="C_1#目录1:6654b77e1?lid=25e2c4203&amp;cid=25e2c4203&amp;vtp=1&amp;bbb=1">
            <a:hlinkClick r:id="rId5" action="ppaction://hlinksldjump"/>
          </p:cNvPr>
          <p:cNvSpPr/>
          <p:nvPr/>
        </p:nvSpPr>
        <p:spPr>
          <a:xfrm>
            <a:off x="3675888" y="3364992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900"/>
              </a:lnSpc>
            </a:pP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1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闭合电路欧姆定律及其能量分析</a:t>
            </a:r>
            <a:endParaRPr lang="en-US" altLang="zh-CN" sz="305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654b77e1.fixed?pid=534d2e755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电动势</a:t>
            </a:r>
            <a:endParaRPr lang="en-US" altLang="zh-CN" sz="4000" dirty="0"/>
          </a:p>
        </p:txBody>
      </p:sp>
      <p:sp>
        <p:nvSpPr>
          <p:cNvPr id="3" name="C_4#6654b77e1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5_BD.1_1#0aa518289?htil=1&amp;pid=6654b77e1&amp;color=0,0,0&amp;vtp=1&amp;hs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74439" y="468000"/>
            <a:ext cx="5266676" cy="246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5_BD.1_2#0aa518289?htil=1&amp;pid=6654b77e1&amp;color=0,0,0&amp;vtp=1&amp;bt=1&amp;bbb=1&amp;hb=1&amp;hs=1"/>
          <p:cNvSpPr/>
          <p:nvPr/>
        </p:nvSpPr>
        <p:spPr>
          <a:xfrm>
            <a:off x="612648" y="480699"/>
            <a:ext cx="5486400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如图所示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，电源在电路中的作用相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当于抽水机，它能不断地将流到负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极的正电荷搬运到正极，从而保持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正负极有稳定的电势差，维持电路</a:t>
            </a:r>
            <a:endParaRPr lang="en-US" altLang="zh-CN" sz="2800" dirty="0"/>
          </a:p>
        </p:txBody>
      </p:sp>
      <p:sp>
        <p:nvSpPr>
          <p:cNvPr id="4" name="QO_5_AN.2_1#0aa518289?pid=6654b77e1&amp;color=0,0,0&amp;vtp=1&amp;bbb=1&amp;hb=1&amp;hs=1"/>
          <p:cNvSpPr/>
          <p:nvPr/>
        </p:nvSpPr>
        <p:spPr>
          <a:xfrm>
            <a:off x="612648" y="4328354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电源的这种搬运电荷的能力是通过非静电力做功实现的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；不同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电源搬运电荷的能力一般不同</a:t>
            </a:r>
            <a:endParaRPr lang="en-US" altLang="zh-CN" sz="2800" dirty="0"/>
          </a:p>
        </p:txBody>
      </p:sp>
      <p:sp>
        <p:nvSpPr>
          <p:cNvPr id="5" name="QO_5_BD.1_2#0aa518289?htil=1&amp;pid=6654b77e1&amp;color=0,0,0&amp;vtp=1&amp;bt=1&amp;bbb=1&amp;hb=1&amp;hs=1">
            <a:extLst>
              <a:ext uri="{FF2B5EF4-FFF2-40B4-BE49-F238E27FC236}">
                <a16:creationId xmlns:a16="http://schemas.microsoft.com/office/drawing/2014/main" id="{7576A5C7-254F-0105-DD36-0B2989B23D55}"/>
              </a:ext>
            </a:extLst>
          </p:cNvPr>
          <p:cNvSpPr/>
          <p:nvPr/>
        </p:nvSpPr>
        <p:spPr>
          <a:xfrm>
            <a:off x="611994" y="3041019"/>
            <a:ext cx="10968012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中的电流。电源的这种搬运电荷的能力是怎么来的？生活中各式各样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的电源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，搬运电荷的能力是否相同？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138110182?pid=6654b77e1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6_BD#6f9aa16c7?sp=1&amp;pid=138110182&amp;color=0,0,0&amp;vtp=1&amp;bbb=1&amp;hb=1"/>
          <p:cNvSpPr/>
          <p:nvPr/>
        </p:nvSpPr>
        <p:spPr>
          <a:xfrm>
            <a:off x="612648" y="1181724"/>
            <a:ext cx="10963656" cy="31444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1.闭合电路：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由导线、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和用电器连成的电路；用电器和导线组成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，电源内部是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非静电力：在电源内部把正电荷从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搬运到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的与静电力方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向相反的力。电源把正电荷从负极搬运到正极的过程中，非静电力做</a:t>
            </a: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功，使电荷的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增加。</a:t>
            </a:r>
            <a:endParaRPr lang="en-US" altLang="zh-CN" sz="2800" dirty="0"/>
          </a:p>
        </p:txBody>
      </p:sp>
      <p:sp>
        <p:nvSpPr>
          <p:cNvPr id="5" name="P_6_AN.3_1#6f9aa16c7.blank?pid=138110182&amp;color=0,0,0&amp;vpa=1&amp;vtp=1&amp;bbb=1"/>
          <p:cNvSpPr/>
          <p:nvPr/>
        </p:nvSpPr>
        <p:spPr>
          <a:xfrm>
            <a:off x="4090066" y="11512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电源</a:t>
            </a:r>
            <a:endParaRPr lang="en-US" altLang="zh-CN" sz="2800" dirty="0"/>
          </a:p>
        </p:txBody>
      </p:sp>
      <p:sp>
        <p:nvSpPr>
          <p:cNvPr id="6" name="P_6_AN.4_1#6f9aa16c7.blank?pid=138110182&amp;color=0,0,0&amp;vpa=2&amp;vtp=1&amp;bbb=1"/>
          <p:cNvSpPr/>
          <p:nvPr/>
        </p:nvSpPr>
        <p:spPr>
          <a:xfrm>
            <a:off x="622967" y="1798944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外电路</a:t>
            </a:r>
            <a:endParaRPr lang="en-US" altLang="zh-CN" sz="2800" dirty="0"/>
          </a:p>
        </p:txBody>
      </p:sp>
      <p:sp>
        <p:nvSpPr>
          <p:cNvPr id="7" name="P_6_AN.5_1#6f9aa16c7.blank?pid=138110182&amp;color=0,0,0&amp;vpa=3&amp;vtp=1&amp;bbb=1"/>
          <p:cNvSpPr/>
          <p:nvPr/>
        </p:nvSpPr>
        <p:spPr>
          <a:xfrm>
            <a:off x="4178966" y="1798944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内电路</a:t>
            </a:r>
            <a:endParaRPr lang="en-US" altLang="zh-CN" sz="2800" dirty="0"/>
          </a:p>
        </p:txBody>
      </p:sp>
      <p:sp>
        <p:nvSpPr>
          <p:cNvPr id="8" name="P_6_AN.6_1#6f9aa16c7.blank?pid=138110182&amp;color=0,0,0&amp;vpa=4&amp;vtp=1&amp;bbb=1"/>
          <p:cNvSpPr/>
          <p:nvPr/>
        </p:nvSpPr>
        <p:spPr>
          <a:xfrm>
            <a:off x="6223666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负极</a:t>
            </a:r>
            <a:endParaRPr lang="en-US" altLang="zh-CN" sz="2800" dirty="0"/>
          </a:p>
        </p:txBody>
      </p:sp>
      <p:sp>
        <p:nvSpPr>
          <p:cNvPr id="9" name="P_6_AN.7_1#6f9aa16c7.blank?pid=138110182&amp;color=0,0,0&amp;vpa=5&amp;vtp=1&amp;bbb=1"/>
          <p:cNvSpPr/>
          <p:nvPr/>
        </p:nvSpPr>
        <p:spPr>
          <a:xfrm>
            <a:off x="8357267" y="24466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正极</a:t>
            </a:r>
            <a:endParaRPr lang="en-US" altLang="zh-CN" sz="2800" dirty="0"/>
          </a:p>
        </p:txBody>
      </p:sp>
      <p:sp>
        <p:nvSpPr>
          <p:cNvPr id="10" name="P_6_AN.8_1#6f9aa16c7.blank?pid=138110182&amp;color=0,0,0&amp;vpa=6&amp;vtp=1&amp;bbb=1"/>
          <p:cNvSpPr/>
          <p:nvPr/>
        </p:nvSpPr>
        <p:spPr>
          <a:xfrm>
            <a:off x="2756567" y="3721089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电势能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6f9aa16c7?sp=1&amp;pid=138110182&amp;color=0,0,0&amp;mp=1&amp;vtp=1&amp;bt=1&amp;bbb=1&amp;hb=1"/>
          <p:cNvSpPr/>
          <p:nvPr/>
        </p:nvSpPr>
        <p:spPr>
          <a:xfrm>
            <a:off x="612648" y="466345"/>
            <a:ext cx="10963656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3.电源：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从能量转化的角度看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，电源是通过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做功把其他形式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的能转化为电势能的装置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。在电源内部，非静电力做正功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，其他形式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的能转化为电势能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，在电源外部，静电力做正功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，电势能转化为其他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形式的能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3" name="P_6_AN.9_1#6f9aa16c7.blank?pid=138110182&amp;color=0,0,0&amp;mp=1&amp;vpa=7&amp;vtp=1&amp;bbb=1"/>
          <p:cNvSpPr/>
          <p:nvPr/>
        </p:nvSpPr>
        <p:spPr>
          <a:xfrm>
            <a:off x="7290467" y="435865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非静电力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6f9aa16c7?sp=1&amp;pid=138110182&amp;color=0,0,0&amp;vtp=1&amp;bt=1&amp;bbb=1"/>
              <p:cNvSpPr/>
              <p:nvPr/>
            </p:nvSpPr>
            <p:spPr>
              <a:xfrm>
                <a:off x="612648" y="468000"/>
                <a:ext cx="10963656" cy="445433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100"/>
                  </a:lnSpc>
                </a:pPr>
                <a:r>
                  <a:rPr lang="en-US" altLang="zh-CN" sz="2800" b="1" i="0" dirty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</a:t>
                </a:r>
                <a:r>
                  <a:rPr lang="en-US" altLang="zh-CN" sz="2800" b="1" i="0">
                    <a:solidFill>
                      <a:srgbClr val="00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.电动势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（1）定义：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所做的功与所移动的电荷量之比。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（2）表达式：</a:t>
                </a:r>
                <a14:m>
                  <m:oMath xmlns:m="http://schemas.openxmlformats.org/officeDocument/2006/math"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𝐸</m:t>
                    </m:r>
                    <m:r>
                      <a:rPr kumimoji="0" lang="en-US" altLang="zh-CN" sz="2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（3）物理意义：表征电源把其他形式的能转化为电势能的本领。</a:t>
                </a:r>
                <a:endParaRPr kumimoji="0" lang="en-US" altLang="zh-CN" sz="2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（4）单位：伏特</a:t>
                </a:r>
                <a14:m>
                  <m:oMath xmlns:m="http://schemas.openxmlformats.org/officeDocument/2006/math">
                    <m:d>
                      <m:dPr>
                        <m:ctrlPr>
                          <a:rPr kumimoji="0" lang="en-US" altLang="zh-CN" sz="2800" b="0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kumimoji="0" lang="en-US" altLang="zh-CN" sz="2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000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V</m:t>
                        </m:r>
                      </m:e>
                    </m:d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kumimoji="0" lang="en-US" altLang="zh-CN" sz="2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2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</a:endParaRPr>
              </a:p>
              <a:p>
                <a:pPr marL="0" marR="0" lvl="0" indent="0" algn="l" defTabSz="914400" rtl="0" eaLnBrk="1" fontAlgn="auto" latinLnBrk="1" hangingPunct="1">
                  <a:lnSpc>
                    <a:spcPts val="5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（5）决定因素：由电源中非静电力的特性决定，跟电源的体积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______</a:t>
                </a: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</a:p>
              <a:p>
                <a:pPr marL="0" marR="0" lvl="0" indent="0" algn="l" defTabSz="914400" rtl="0" eaLnBrk="1" fontAlgn="auto" latinLnBrk="1" hangingPunct="1">
                  <a:lnSpc>
                    <a:spcPts val="5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2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也跟外电路无关。</a:t>
                </a:r>
                <a:endParaRPr lang="en-US" altLang="zh-CN" sz="28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2" name="P_6_BD#6f9aa16c7?sp=1&amp;pid=138110182&amp;color=0,0,0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468000"/>
                <a:ext cx="10963656" cy="4454335"/>
              </a:xfrm>
              <a:prstGeom prst="rect">
                <a:avLst/>
              </a:prstGeom>
              <a:blipFill>
                <a:blip r:embed="rId3"/>
                <a:stretch>
                  <a:fillRect l="-2002" r="-3893" b="-4795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P_6_AN.10_1#6f9aa16c7.blank?pid=138110182&amp;color=0,0,0&amp;vpa=8&amp;vtp=1&amp;bbb=1"/>
          <p:cNvSpPr/>
          <p:nvPr/>
        </p:nvSpPr>
        <p:spPr>
          <a:xfrm>
            <a:off x="2578767" y="1085220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非静电力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P_6_AN.11_1#6f9aa16c7.blank?pid=138110182&amp;color=0,0,0&amp;vpa=9&amp;vtp=1&amp;bbb=1&amp;rh=54"/>
              <p:cNvSpPr/>
              <p:nvPr/>
            </p:nvSpPr>
            <p:spPr>
              <a:xfrm>
                <a:off x="3573335" y="1617223"/>
                <a:ext cx="436563" cy="66198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ctr" latinLnBrk="1">
                  <a:lnSpc>
                    <a:spcPts val="5200"/>
                  </a:lnSpc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altLang="zh-CN" sz="28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</m:ctrlPr>
                      </m:fPr>
                      <m:num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𝑾</m:t>
                        </m:r>
                      </m:num>
                      <m:den>
                        <m:r>
                          <a:rPr lang="en-US" altLang="zh-CN" sz="2800" b="1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KaiTi" pitchFamily="34" charset="-122"/>
                            <a:cs typeface="Times New Roman" pitchFamily="34" charset="-120"/>
                          </a:rPr>
                          <m:t>𝒒</m:t>
                        </m:r>
                      </m:den>
                    </m:f>
                  </m:oMath>
                </a14:m>
                <a:r>
                  <a:rPr lang="en-US" altLang="zh-CN" sz="100" b="1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KaiTi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9" name="P_6_AN.11_1#6f9aa16c7.blank?pid=138110182&amp;color=0,0,0&amp;vpa=9&amp;vtp=1&amp;bbb=1&amp;rh=5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3335" y="1617223"/>
                <a:ext cx="436563" cy="6619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P_6_AN.12_1#6f9aa16c7.blank?pid=138110182&amp;color=0,0,0&amp;vpa=10&amp;vtp=1&amp;bbb=1"/>
          <p:cNvSpPr/>
          <p:nvPr/>
        </p:nvSpPr>
        <p:spPr>
          <a:xfrm>
            <a:off x="10401967" y="367602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无关</a:t>
            </a:r>
            <a:endParaRPr lang="en-US" altLang="zh-CN" sz="2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0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1336</Words>
  <Application>Microsoft Office PowerPoint</Application>
  <PresentationFormat>宽屏</PresentationFormat>
  <Paragraphs>289</Paragraphs>
  <Slides>36</Slides>
  <Notes>36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36</vt:i4>
      </vt:variant>
    </vt:vector>
  </HeadingPairs>
  <TitlesOfParts>
    <vt:vector size="43" baseType="lpstr">
      <vt:lpstr>华文细黑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2024-05-07T10:37:04Z</dcterms:created>
  <dcterms:modified xsi:type="dcterms:W3CDTF">2024-05-07T10:38:52Z</dcterms:modified>
  <cp:category/>
  <cp:contentStatus/>
</cp:coreProperties>
</file>